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6" r:id="rId5"/>
    <p:sldId id="319" r:id="rId6"/>
    <p:sldId id="329" r:id="rId7"/>
    <p:sldId id="331" r:id="rId8"/>
    <p:sldId id="330" r:id="rId9"/>
    <p:sldId id="32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56180F-750B-A74E-A745-DB8FB6849B55}" v="4" dt="2023-09-26T17:57:20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5" autoAdjust="0"/>
    <p:restoredTop sz="94718" autoAdjust="0"/>
  </p:normalViewPr>
  <p:slideViewPr>
    <p:cSldViewPr>
      <p:cViewPr varScale="1">
        <p:scale>
          <a:sx n="112" d="100"/>
          <a:sy n="112" d="100"/>
        </p:scale>
        <p:origin x="10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6DA06-6B6A-4887-B4E2-BA85BE9BF28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679A-98CE-4538-954D-95BDE9E7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6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43000"/>
            <a:ext cx="9144000" cy="34290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86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Department of Chemistry &amp;amp; Biochemistry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065"/>
          <a:stretch/>
        </p:blipFill>
        <p:spPr bwMode="auto">
          <a:xfrm>
            <a:off x="228600" y="152400"/>
            <a:ext cx="6934200" cy="78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3800" y="108595"/>
            <a:ext cx="1295400" cy="87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2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"/>
            <a:ext cx="9144000" cy="1219200"/>
          </a:xfrm>
          <a:prstGeom prst="rect">
            <a:avLst/>
          </a:prstGeom>
          <a:solidFill>
            <a:srgbClr val="B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6" name="Picture 2" descr="The Ohio State University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48" y="6418772"/>
            <a:ext cx="1978152" cy="28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epartment of Chemistry &amp;amp; Biochemistry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065"/>
          <a:stretch/>
        </p:blipFill>
        <p:spPr bwMode="auto">
          <a:xfrm>
            <a:off x="5638800" y="6421820"/>
            <a:ext cx="2971800" cy="33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5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3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6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6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6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3A8D-3E90-46FE-9D5E-5720D7B7A299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17EF-D1B6-4600-AD57-3D757502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istry.osu.edu/sites/default/files/2020-12/Candidacy%20proposal%20template.docx" TargetMode="External"/><Relationship Id="rId2" Type="http://schemas.openxmlformats.org/officeDocument/2006/relationships/hyperlink" Target="https://chemistry.osu.edu/sites/chemistry.osu.edu/files/chemistry-candidacy-rubric-10-17-20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dforms.osu.ed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mbach.2@o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mbach.2@osu.edu" TargetMode="External"/><Relationship Id="rId2" Type="http://schemas.openxmlformats.org/officeDocument/2006/relationships/hyperlink" Target="mailto:schultz.133@o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/>
              <a:t>Candidacy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8763000" cy="1752600"/>
          </a:xfrm>
        </p:spPr>
        <p:txBody>
          <a:bodyPr>
            <a:normAutofit fontScale="92500"/>
          </a:bodyPr>
          <a:lstStyle/>
          <a:p>
            <a:r>
              <a:rPr lang="en-US" dirty="0"/>
              <a:t>Autumn 2023</a:t>
            </a:r>
          </a:p>
          <a:p>
            <a:r>
              <a:rPr lang="en-US" dirty="0"/>
              <a:t>Dr. Zachary Schultz, Vice Chair for Grad. Studies</a:t>
            </a:r>
          </a:p>
          <a:p>
            <a:r>
              <a:rPr lang="en-US" dirty="0"/>
              <a:t>Department of Chemistry and Biochemistry</a:t>
            </a:r>
          </a:p>
        </p:txBody>
      </p:sp>
    </p:spTree>
    <p:extLst>
      <p:ext uri="{BB962C8B-B14F-4D97-AF65-F5344CB8AC3E}">
        <p14:creationId xmlns:p14="http://schemas.microsoft.com/office/powerpoint/2010/main" val="408950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1036EB-41E0-4722-AA6D-A47BCF67E48C}"/>
              </a:ext>
            </a:extLst>
          </p:cNvPr>
          <p:cNvSpPr/>
          <p:nvPr/>
        </p:nvSpPr>
        <p:spPr>
          <a:xfrm>
            <a:off x="-304800" y="6019800"/>
            <a:ext cx="10287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Candidacy Exam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Written and oral portions</a:t>
            </a:r>
          </a:p>
          <a:p>
            <a:r>
              <a:rPr lang="en-US" sz="2400" dirty="0"/>
              <a:t>Written exam is a proposal, all in your own words, one independent aim</a:t>
            </a:r>
          </a:p>
          <a:p>
            <a:r>
              <a:rPr lang="en-US" sz="2400" dirty="0"/>
              <a:t>Oral exam is a general exam</a:t>
            </a:r>
          </a:p>
          <a:p>
            <a:r>
              <a:rPr lang="en-US" sz="2400" dirty="0"/>
              <a:t>Must advance by end of spring second year (or third with MS)</a:t>
            </a:r>
          </a:p>
          <a:p>
            <a:r>
              <a:rPr lang="en-US" sz="2400" dirty="0"/>
              <a:t>Rubric – review early (</a:t>
            </a:r>
            <a:r>
              <a:rPr lang="en-US" sz="2400" dirty="0">
                <a:hlinkClick r:id="rId2"/>
              </a:rPr>
              <a:t>Candidacy Rubric</a:t>
            </a:r>
            <a:r>
              <a:rPr lang="en-US" sz="2400" dirty="0"/>
              <a:t>)</a:t>
            </a:r>
          </a:p>
          <a:p>
            <a:r>
              <a:rPr lang="en-US" sz="2400" dirty="0"/>
              <a:t>Template is available (</a:t>
            </a:r>
            <a:r>
              <a:rPr lang="en-US" sz="2400" dirty="0">
                <a:hlinkClick r:id="rId3"/>
              </a:rPr>
              <a:t>Candidacy Proposal Template</a:t>
            </a:r>
            <a:r>
              <a:rPr lang="en-US" sz="2400" dirty="0"/>
              <a:t>)</a:t>
            </a:r>
          </a:p>
          <a:p>
            <a:r>
              <a:rPr lang="en-US" sz="2400" dirty="0">
                <a:hlinkClick r:id="rId4"/>
              </a:rPr>
              <a:t>https://gradforms.osu.edu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73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08D5-9E9D-4E67-A9F7-45464F20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66CA4-FB9F-A635-A4A7-2841CDA34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November 22 – </a:t>
            </a:r>
            <a:r>
              <a:rPr lang="en-US" b="1" dirty="0"/>
              <a:t>Aims</a:t>
            </a:r>
            <a:r>
              <a:rPr lang="en-US" dirty="0"/>
              <a:t> due to your committee</a:t>
            </a:r>
          </a:p>
          <a:p>
            <a:pPr lvl="1"/>
            <a:r>
              <a:rPr lang="en-US" dirty="0"/>
              <a:t>Committee should respond within 1 week</a:t>
            </a:r>
          </a:p>
          <a:p>
            <a:r>
              <a:rPr lang="en-US" dirty="0"/>
              <a:t>March 15 – </a:t>
            </a:r>
            <a:r>
              <a:rPr lang="en-US" b="1" dirty="0"/>
              <a:t>Proposal</a:t>
            </a:r>
            <a:r>
              <a:rPr lang="en-US" dirty="0"/>
              <a:t> due to your committee</a:t>
            </a:r>
          </a:p>
          <a:p>
            <a:pPr lvl="1"/>
            <a:r>
              <a:rPr lang="en-US" dirty="0"/>
              <a:t>Committee members should respond within 2 weeks</a:t>
            </a:r>
          </a:p>
          <a:p>
            <a:pPr marL="57150" indent="0">
              <a:buNone/>
            </a:pPr>
            <a:endParaRPr lang="en-US" sz="1800" dirty="0"/>
          </a:p>
          <a:p>
            <a:pPr marL="57150" indent="0" algn="ctr">
              <a:buNone/>
            </a:pPr>
            <a:r>
              <a:rPr lang="en-US" sz="3100" dirty="0"/>
              <a:t>Proposal must be approved, exam must be scheduled, and Application for Candidacy must be submitted in </a:t>
            </a:r>
            <a:r>
              <a:rPr lang="en-US" sz="3100" b="1" dirty="0" err="1"/>
              <a:t>Gradforms</a:t>
            </a:r>
            <a:r>
              <a:rPr lang="en-US" sz="3100" dirty="0"/>
              <a:t> at least 2 weeks before oral exam date</a:t>
            </a:r>
          </a:p>
          <a:p>
            <a:pPr marL="57150" indent="0">
              <a:buNone/>
            </a:pPr>
            <a:endParaRPr lang="en-US" sz="1600" dirty="0"/>
          </a:p>
          <a:p>
            <a:r>
              <a:rPr lang="en-US" dirty="0"/>
              <a:t>May 6 – last day to schedule </a:t>
            </a:r>
            <a:r>
              <a:rPr lang="en-US" b="1" dirty="0"/>
              <a:t>Exam</a:t>
            </a:r>
            <a:r>
              <a:rPr lang="en-US" dirty="0"/>
              <a:t> for SP24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Copy Jennifer (</a:t>
            </a:r>
            <a:r>
              <a:rPr lang="en-US" dirty="0">
                <a:hlinkClick r:id="rId2"/>
              </a:rPr>
              <a:t>Hambach.2@osu.edu</a:t>
            </a:r>
            <a:r>
              <a:rPr lang="en-US" dirty="0"/>
              <a:t>) on all communications with your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3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F95D-C643-CB44-DDDA-12FE71C8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if I miss the deadline?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0FD7-22DA-A52E-CE4E-07161D7C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on probation.</a:t>
            </a:r>
          </a:p>
          <a:p>
            <a:r>
              <a:rPr lang="en-US" dirty="0"/>
              <a:t>Affects advisor’s ability to support you on GRA</a:t>
            </a:r>
          </a:p>
          <a:p>
            <a:r>
              <a:rPr lang="en-US" dirty="0"/>
              <a:t>If not completed by Oct. 31, you are not eligible to hold an appointment in the department going forward – initiate process to dismiss you from the program.</a:t>
            </a:r>
          </a:p>
        </p:txBody>
      </p:sp>
    </p:spTree>
    <p:extLst>
      <p:ext uri="{BB962C8B-B14F-4D97-AF65-F5344CB8AC3E}">
        <p14:creationId xmlns:p14="http://schemas.microsoft.com/office/powerpoint/2010/main" val="311648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9657-80DA-1177-9208-8F346740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DDAF-8993-FBDC-5B7A-3CFD1B8ED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The entire proposal must be written by the student in her or his own words, and one Aim must be conceived independently by the student and describe a research goal that is not pursued in the student’s lab or described in the advisor’s papers or grant proposals.</a:t>
            </a:r>
          </a:p>
          <a:p>
            <a:endParaRPr lang="en-US" i="1" dirty="0"/>
          </a:p>
          <a:p>
            <a:r>
              <a:rPr lang="en-US" dirty="0"/>
              <a:t>The advisor should, however, limit their input on the scientific content of the proposal and the proposed ideas in general, particularly with respect to the independent aim.</a:t>
            </a:r>
          </a:p>
          <a:p>
            <a:endParaRPr lang="en-US" dirty="0"/>
          </a:p>
          <a:p>
            <a:r>
              <a:rPr lang="en-US" dirty="0"/>
              <a:t>…advisors are not permitted to attend or participate in these practice exams.</a:t>
            </a:r>
          </a:p>
          <a:p>
            <a:endParaRPr lang="en-US" dirty="0"/>
          </a:p>
          <a:p>
            <a:r>
              <a:rPr lang="en-US" dirty="0"/>
              <a:t>Advisors are expected to schedule the exam once the committee approves </a:t>
            </a:r>
            <a:r>
              <a:rPr lang="en-US"/>
              <a:t>the proposal.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 to help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849177"/>
            <a:ext cx="8229600" cy="4525963"/>
          </a:xfrm>
        </p:spPr>
        <p:txBody>
          <a:bodyPr/>
          <a:lstStyle/>
          <a:p>
            <a:r>
              <a:rPr lang="en-US" dirty="0"/>
              <a:t>Let us answer your questions.</a:t>
            </a:r>
          </a:p>
          <a:p>
            <a:pPr lvl="1"/>
            <a:r>
              <a:rPr lang="en-US" sz="1800" dirty="0"/>
              <a:t>Zac Schultz, </a:t>
            </a:r>
            <a:r>
              <a:rPr lang="en-US" sz="1800" dirty="0">
                <a:hlinkClick r:id="rId2"/>
              </a:rPr>
              <a:t>schultz.133@osu.edu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Jennifer Hambach, </a:t>
            </a:r>
            <a:r>
              <a:rPr lang="en-US" sz="1800" dirty="0">
                <a:hlinkClick r:id="rId3"/>
              </a:rPr>
              <a:t>hambach.2@osu.edu</a:t>
            </a:r>
            <a:r>
              <a:rPr lang="en-US" sz="1800" dirty="0"/>
              <a:t> or (614) 292-8917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2871" y="4105711"/>
            <a:ext cx="3051129" cy="1893805"/>
          </a:xfrm>
          <a:prstGeom prst="rect">
            <a:avLst/>
          </a:prstGeom>
        </p:spPr>
      </p:pic>
      <p:pic>
        <p:nvPicPr>
          <p:cNvPr id="10" name="Picture 10" descr="students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48" y="3952211"/>
            <a:ext cx="320657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fb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30" y="3887251"/>
            <a:ext cx="2907894" cy="21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3846289"/>
            <a:ext cx="9144000" cy="26587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3048" y="5982530"/>
            <a:ext cx="9144000" cy="26587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4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4AB0B2919B74F98BBAFA5CADC29B8" ma:contentTypeVersion="14" ma:contentTypeDescription="Create a new document." ma:contentTypeScope="" ma:versionID="ae93036e0c6b77121d437b5528c3a62d">
  <xsd:schema xmlns:xsd="http://www.w3.org/2001/XMLSchema" xmlns:xs="http://www.w3.org/2001/XMLSchema" xmlns:p="http://schemas.microsoft.com/office/2006/metadata/properties" xmlns:ns3="daf381cc-ab36-43be-b579-8541871d05ca" xmlns:ns4="120498c7-1c9c-429f-8506-79b91e1c67d4" targetNamespace="http://schemas.microsoft.com/office/2006/metadata/properties" ma:root="true" ma:fieldsID="27d2a3da816244c9e062536c3baa71c7" ns3:_="" ns4:_="">
    <xsd:import namespace="daf381cc-ab36-43be-b579-8541871d05ca"/>
    <xsd:import namespace="120498c7-1c9c-429f-8506-79b91e1c67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381cc-ab36-43be-b579-8541871d05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498c7-1c9c-429f-8506-79b91e1c67d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BD5846-EBBF-4870-8B34-A3C9B40641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797DE3-03A4-4734-855F-20E03821ACAA}">
  <ds:schemaRefs>
    <ds:schemaRef ds:uri="daf381cc-ab36-43be-b579-8541871d05ca"/>
    <ds:schemaRef ds:uri="http://schemas.microsoft.com/office/2006/documentManagement/types"/>
    <ds:schemaRef ds:uri="120498c7-1c9c-429f-8506-79b91e1c67d4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C6BC0B-8CD4-46AF-A65D-5E0F47E80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f381cc-ab36-43be-b579-8541871d05ca"/>
    <ds:schemaRef ds:uri="120498c7-1c9c-429f-8506-79b91e1c67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7382</TotalTime>
  <Words>371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Candidacy Process</vt:lpstr>
      <vt:lpstr>Candidacy Exam Overview</vt:lpstr>
      <vt:lpstr>Timeline</vt:lpstr>
      <vt:lpstr>What happens if I miss the deadline? </vt:lpstr>
      <vt:lpstr>Advisor Role</vt:lpstr>
      <vt:lpstr>We are here to help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J. Magliery</dc:creator>
  <cp:lastModifiedBy>Schultz, Zac</cp:lastModifiedBy>
  <cp:revision>165</cp:revision>
  <cp:lastPrinted>2022-08-12T15:33:04Z</cp:lastPrinted>
  <dcterms:created xsi:type="dcterms:W3CDTF">2014-02-06T16:02:32Z</dcterms:created>
  <dcterms:modified xsi:type="dcterms:W3CDTF">2023-09-26T18:03:55Z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0x0101008404AB0B2919B74F98BBAFA5CADC29B8</vt:lpwstr>
  </property>
</Properties>
</file>